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4" r:id="rId4"/>
    <p:sldId id="265" r:id="rId5"/>
    <p:sldId id="266" r:id="rId6"/>
    <p:sldId id="263" r:id="rId7"/>
    <p:sldId id="258" r:id="rId8"/>
    <p:sldId id="259" r:id="rId9"/>
    <p:sldId id="260" r:id="rId10"/>
    <p:sldId id="261" r:id="rId11"/>
    <p:sldId id="262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669088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C8B3D-6690-4B51-9C4C-237367E89010}" type="datetimeFigureOut">
              <a:rPr lang="de-AT" smtClean="0"/>
              <a:pPr/>
              <a:t>11.02.2015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66353-5782-419E-AD64-94AC5F9AD20B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1562831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4ED7-4E32-4D12-AE45-F8602CA34678}" type="datetime1">
              <a:rPr lang="de-AT" smtClean="0"/>
              <a:pPr/>
              <a:t>11.02.2015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Manfred Seidl, Kursleitung VWA 2014-2015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BD84-21FB-48A4-9183-B9D599ABA452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3808790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CEF4-D516-4906-A939-79F1CDF57DFE}" type="datetime1">
              <a:rPr lang="de-AT" smtClean="0"/>
              <a:pPr/>
              <a:t>11.02.2015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Manfred Seidl, Kursleitung VWA 2014-2015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BD84-21FB-48A4-9183-B9D599ABA452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458480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D299-7A62-413A-A505-F3385B0BA669}" type="datetime1">
              <a:rPr lang="de-AT" smtClean="0"/>
              <a:pPr/>
              <a:t>11.02.2015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Manfred Seidl, Kursleitung VWA 2014-2015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BD84-21FB-48A4-9183-B9D599ABA452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302081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8E80-F1AB-43AA-B67D-84EBD0E45449}" type="datetime1">
              <a:rPr lang="de-AT" smtClean="0"/>
              <a:pPr/>
              <a:t>11.02.2015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Manfred Seidl, Kursleitung VWA 2014-2015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BD84-21FB-48A4-9183-B9D599ABA452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1244085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B9F9A-4546-45C0-95EB-A386E4917724}" type="datetime1">
              <a:rPr lang="de-AT" smtClean="0"/>
              <a:pPr/>
              <a:t>11.02.2015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Manfred Seidl, Kursleitung VWA 2014-2015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BD84-21FB-48A4-9183-B9D599ABA452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3049496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9818-BC38-47CF-9580-8162A353242E}" type="datetime1">
              <a:rPr lang="de-AT" smtClean="0"/>
              <a:pPr/>
              <a:t>11.02.2015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Manfred Seidl, Kursleitung VWA 2014-2015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BD84-21FB-48A4-9183-B9D599ABA452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414083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9777-B9F1-4C03-84BC-5D86F1356E7C}" type="datetime1">
              <a:rPr lang="de-AT" smtClean="0"/>
              <a:pPr/>
              <a:t>11.02.2015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Manfred Seidl, Kursleitung VWA 2014-2015</a:t>
            </a:r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BD84-21FB-48A4-9183-B9D599ABA452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637945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CEA1-68A6-40AA-A131-7EAE421680B7}" type="datetime1">
              <a:rPr lang="de-AT" smtClean="0"/>
              <a:pPr/>
              <a:t>11.02.2015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Manfred Seidl, Kursleitung VWA 2014-2015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BD84-21FB-48A4-9183-B9D599ABA452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964636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D9FC-843A-4F83-BFB3-51AC38E25EDB}" type="datetime1">
              <a:rPr lang="de-AT" smtClean="0"/>
              <a:pPr/>
              <a:t>11.02.2015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Manfred Seidl, Kursleitung VWA 2014-2015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BD84-21FB-48A4-9183-B9D599ABA452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1063056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162D-781D-4C44-89F1-08F808CBEC1C}" type="datetime1">
              <a:rPr lang="de-AT" smtClean="0"/>
              <a:pPr/>
              <a:t>11.02.2015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Manfred Seidl, Kursleitung VWA 2014-2015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BD84-21FB-48A4-9183-B9D599ABA452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2409042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6D35-C69A-4220-B983-1E4D085BAB0C}" type="datetime1">
              <a:rPr lang="de-AT" smtClean="0"/>
              <a:pPr/>
              <a:t>11.02.2015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Manfred Seidl, Kursleitung VWA 2014-2015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BD84-21FB-48A4-9183-B9D599ABA452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1097773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B5870-5166-4C65-88FF-C35585147E12}" type="datetime1">
              <a:rPr lang="de-AT" smtClean="0"/>
              <a:pPr/>
              <a:t>11.02.2015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smtClean="0"/>
              <a:t>Manfred Seidl, Kursleitung VWA 2014-2015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BBD84-21FB-48A4-9183-B9D599ABA452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3293398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hyperlink" Target="http://www.uni-salzburg.at/pls/portal/docs/1/327011.PDF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/diepresse.com/home/meinung/gastkommentar/1263340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ndelinsseiten.info/vom-zitieren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deley.com/" TargetMode="External"/><Relationship Id="rId2" Type="http://schemas.openxmlformats.org/officeDocument/2006/relationships/hyperlink" Target="https://www.zotero.org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2664296"/>
          </a:xfrm>
        </p:spPr>
        <p:txBody>
          <a:bodyPr>
            <a:noAutofit/>
          </a:bodyPr>
          <a:lstStyle/>
          <a:p>
            <a:r>
              <a:rPr lang="de-AT" sz="5400" b="1" dirty="0" smtClean="0"/>
              <a:t/>
            </a:r>
            <a:br>
              <a:rPr lang="de-AT" sz="5400" b="1" dirty="0" smtClean="0"/>
            </a:br>
            <a:r>
              <a:rPr lang="de-AT" sz="5400" b="1" dirty="0" smtClean="0"/>
              <a:t/>
            </a:r>
            <a:br>
              <a:rPr lang="de-AT" sz="5400" b="1" dirty="0" smtClean="0"/>
            </a:br>
            <a:r>
              <a:rPr lang="de-AT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Vorwissenschaftliche</a:t>
            </a:r>
            <a:br>
              <a:rPr lang="de-AT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Arbeit (</a:t>
            </a:r>
            <a:r>
              <a:rPr lang="de-AT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VWA</a:t>
            </a:r>
            <a:r>
              <a:rPr lang="de-AT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de-AT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AT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PPT</a:t>
            </a:r>
            <a:r>
              <a:rPr lang="de-AT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ZITIERSTIL: </a:t>
            </a:r>
            <a:r>
              <a:rPr lang="de-AT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AT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Deutsche</a:t>
            </a:r>
            <a:r>
              <a:rPr lang="de-A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ZITATION I (Quellen)</a:t>
            </a:r>
            <a:r>
              <a:rPr lang="de-AT" sz="5400" b="1" dirty="0" smtClean="0"/>
              <a:t/>
            </a:r>
            <a:br>
              <a:rPr lang="de-AT" sz="5400" b="1" dirty="0" smtClean="0"/>
            </a:br>
            <a:endParaRPr lang="de-AT" sz="54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6400800" cy="2376264"/>
          </a:xfrm>
        </p:spPr>
        <p:txBody>
          <a:bodyPr>
            <a:normAutofit fontScale="40000" lnSpcReduction="20000"/>
          </a:bodyPr>
          <a:lstStyle/>
          <a:p>
            <a:endParaRPr lang="de-AT" b="1" dirty="0" smtClean="0">
              <a:solidFill>
                <a:srgbClr val="FF0000"/>
              </a:solidFill>
            </a:endParaRPr>
          </a:p>
          <a:p>
            <a:endParaRPr lang="de-AT" sz="4400" b="1" dirty="0" smtClean="0">
              <a:solidFill>
                <a:schemeClr val="tx1"/>
              </a:solidFill>
            </a:endParaRPr>
          </a:p>
          <a:p>
            <a:endParaRPr lang="de-AT" sz="4400" b="1" dirty="0">
              <a:solidFill>
                <a:schemeClr val="tx1"/>
              </a:solidFill>
            </a:endParaRPr>
          </a:p>
          <a:p>
            <a:r>
              <a:rPr lang="de-AT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UÜ</a:t>
            </a:r>
            <a:r>
              <a:rPr lang="de-AT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VWA</a:t>
            </a:r>
            <a:r>
              <a:rPr lang="de-AT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7AB</a:t>
            </a:r>
            <a:r>
              <a:rPr lang="de-AT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2014-2015</a:t>
            </a:r>
          </a:p>
          <a:p>
            <a:r>
              <a:rPr lang="de-AT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SEI</a:t>
            </a:r>
          </a:p>
          <a:p>
            <a:r>
              <a:rPr lang="de-AT" sz="4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Schriftart (Festlegung </a:t>
            </a:r>
            <a:r>
              <a:rPr lang="de-AT" sz="4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ÖGP</a:t>
            </a:r>
            <a:r>
              <a:rPr lang="de-AT" sz="4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4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VWA</a:t>
            </a:r>
            <a:r>
              <a:rPr lang="de-AT" sz="4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Norm)</a:t>
            </a:r>
          </a:p>
          <a:p>
            <a:r>
              <a:rPr lang="de-AT" sz="4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Schriftgrößen (Festlegung </a:t>
            </a:r>
            <a:r>
              <a:rPr lang="de-AT" sz="4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ÖGP</a:t>
            </a:r>
            <a:r>
              <a:rPr lang="de-AT" sz="4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4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VWA</a:t>
            </a:r>
            <a:r>
              <a:rPr lang="de-AT" sz="4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Normen)</a:t>
            </a:r>
          </a:p>
          <a:p>
            <a:r>
              <a:rPr lang="de-AT" sz="4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Layout </a:t>
            </a:r>
            <a:r>
              <a:rPr lang="de-AT" sz="4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VWA</a:t>
            </a:r>
            <a:r>
              <a:rPr lang="de-AT" sz="4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(Festlegung </a:t>
            </a:r>
            <a:r>
              <a:rPr lang="de-AT" sz="4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ÖGP</a:t>
            </a:r>
            <a:r>
              <a:rPr lang="de-AT" sz="4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Normen)</a:t>
            </a:r>
            <a:endParaRPr lang="de-AT" sz="4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Manfred Seidl, Kursleitung VWA 2014-2015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BD84-21FB-48A4-9183-B9D599ABA452}" type="slidenum">
              <a:rPr lang="de-AT" smtClean="0"/>
              <a:pPr/>
              <a:t>1</a:t>
            </a:fld>
            <a:endParaRPr lang="de-AT"/>
          </a:p>
        </p:txBody>
      </p:sp>
      <p:pic>
        <p:nvPicPr>
          <p:cNvPr id="8" name="Picture 3" descr="C:\ComplexWebServer\http_docs\beta.oegp\corporate design\logo - final\heade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3362" y="188641"/>
            <a:ext cx="6525022" cy="792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556792"/>
            <a:ext cx="158417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662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Manfred Seidl, Kursleitung VWA 2014-2015</a:t>
            </a:r>
            <a:endParaRPr lang="de-AT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BD84-21FB-48A4-9183-B9D599ABA452}" type="slidenum">
              <a:rPr lang="de-AT" smtClean="0"/>
              <a:pPr/>
              <a:t>10</a:t>
            </a:fld>
            <a:endParaRPr lang="de-AT"/>
          </a:p>
        </p:txBody>
      </p:sp>
      <p:sp>
        <p:nvSpPr>
          <p:cNvPr id="5" name="Textfeld 4"/>
          <p:cNvSpPr txBox="1"/>
          <p:nvPr/>
        </p:nvSpPr>
        <p:spPr>
          <a:xfrm>
            <a:off x="251520" y="692696"/>
            <a:ext cx="1140479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dirty="0" smtClean="0"/>
              <a:t>Angabe von Internetquellen:</a:t>
            </a:r>
          </a:p>
          <a:p>
            <a:endParaRPr lang="de-AT" dirty="0"/>
          </a:p>
          <a:p>
            <a:r>
              <a:rPr lang="de-A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WONNEBAUER, Gabriele (2006): </a:t>
            </a:r>
            <a:r>
              <a:rPr lang="de-AT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Mobbing </a:t>
            </a:r>
          </a:p>
          <a:p>
            <a:r>
              <a:rPr lang="de-AT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 Arbeitsplatz. Prävention und Maßnahmen. </a:t>
            </a:r>
          </a:p>
          <a:p>
            <a:r>
              <a:rPr lang="de-A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URL: </a:t>
            </a:r>
            <a:r>
              <a:rPr lang="de-AT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de-A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www.uni-salzburg.at</a:t>
            </a:r>
            <a:r>
              <a:rPr lang="de-AT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de-A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pls</a:t>
            </a:r>
            <a:r>
              <a:rPr lang="de-AT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de-A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portal</a:t>
            </a:r>
            <a:r>
              <a:rPr lang="de-AT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de-A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docs</a:t>
            </a:r>
            <a:r>
              <a:rPr lang="de-AT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/1/</a:t>
            </a:r>
            <a:r>
              <a:rPr lang="de-A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327011.PDF</a:t>
            </a:r>
            <a:endParaRPr lang="de-A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A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[abgerufen am 3.4.2010] </a:t>
            </a:r>
            <a:r>
              <a:rPr lang="de-A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S.12</a:t>
            </a:r>
            <a:endParaRPr lang="de-A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95605" y="3645023"/>
            <a:ext cx="694856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 smtClean="0"/>
              <a:t>Wenn es eine Seitenangabe gibt, </a:t>
            </a:r>
          </a:p>
          <a:p>
            <a:r>
              <a:rPr lang="de-AT" sz="3200" dirty="0" smtClean="0"/>
              <a:t>z.B. in einem </a:t>
            </a:r>
            <a:r>
              <a:rPr lang="de-AT" sz="3200" dirty="0" err="1" smtClean="0"/>
              <a:t>PDF</a:t>
            </a:r>
            <a:r>
              <a:rPr lang="de-AT" sz="3200" dirty="0" smtClean="0"/>
              <a:t>, diese immer nennen!</a:t>
            </a:r>
          </a:p>
          <a:p>
            <a:r>
              <a:rPr lang="de-AT" sz="3200" dirty="0" smtClean="0"/>
              <a:t>In eckiger Klammer das Downloaddatum</a:t>
            </a:r>
          </a:p>
          <a:p>
            <a:r>
              <a:rPr lang="de-AT" sz="3200" dirty="0"/>
              <a:t>a</a:t>
            </a:r>
            <a:r>
              <a:rPr lang="de-AT" sz="3200" dirty="0" smtClean="0"/>
              <a:t>ngeben!</a:t>
            </a:r>
            <a:endParaRPr lang="de-AT" sz="3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4664"/>
            <a:ext cx="180020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6432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Manfred Seidl, Kursleitung VWA 2014-2015</a:t>
            </a:r>
            <a:endParaRPr lang="de-AT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BD84-21FB-48A4-9183-B9D599ABA452}" type="slidenum">
              <a:rPr lang="de-AT" smtClean="0"/>
              <a:pPr/>
              <a:t>11</a:t>
            </a:fld>
            <a:endParaRPr lang="de-AT"/>
          </a:p>
        </p:txBody>
      </p:sp>
      <p:sp>
        <p:nvSpPr>
          <p:cNvPr id="6" name="Textfeld 5"/>
          <p:cNvSpPr txBox="1"/>
          <p:nvPr/>
        </p:nvSpPr>
        <p:spPr>
          <a:xfrm>
            <a:off x="971600" y="764704"/>
            <a:ext cx="8101449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 smtClean="0"/>
              <a:t>Internettexte immer gleich ausdrucken, </a:t>
            </a:r>
          </a:p>
          <a:p>
            <a:r>
              <a:rPr lang="de-AT" sz="3200" dirty="0" smtClean="0"/>
              <a:t>da die URLs oft am nächsten </a:t>
            </a:r>
            <a:r>
              <a:rPr lang="de-AT" sz="3200" dirty="0"/>
              <a:t>T</a:t>
            </a:r>
            <a:r>
              <a:rPr lang="de-AT" sz="3200" dirty="0" smtClean="0"/>
              <a:t>ag verschwinden!</a:t>
            </a:r>
            <a:endParaRPr lang="de-AT" sz="3200" dirty="0"/>
          </a:p>
          <a:p>
            <a:endParaRPr lang="de-AT" sz="3200" dirty="0" smtClean="0"/>
          </a:p>
          <a:p>
            <a:endParaRPr lang="de-AT" sz="3200" dirty="0"/>
          </a:p>
          <a:p>
            <a:endParaRPr lang="de-AT" sz="3200" dirty="0" smtClean="0"/>
          </a:p>
          <a:p>
            <a:r>
              <a:rPr lang="de-AT" sz="3200" dirty="0" smtClean="0"/>
              <a:t>Im Literaturverzeichnis werden die </a:t>
            </a:r>
          </a:p>
          <a:p>
            <a:r>
              <a:rPr lang="de-AT" sz="3200" u="sng" dirty="0" smtClean="0"/>
              <a:t>Online-Quellen</a:t>
            </a:r>
          </a:p>
          <a:p>
            <a:r>
              <a:rPr lang="de-AT" sz="3200" dirty="0"/>
              <a:t>g</a:t>
            </a:r>
            <a:r>
              <a:rPr lang="de-AT" sz="3200" dirty="0" smtClean="0"/>
              <a:t>esondert angeführt.</a:t>
            </a:r>
            <a:endParaRPr lang="de-AT" sz="3200" dirty="0"/>
          </a:p>
        </p:txBody>
      </p:sp>
    </p:spTree>
    <p:extLst>
      <p:ext uri="{BB962C8B-B14F-4D97-AF65-F5344CB8AC3E}">
        <p14:creationId xmlns:p14="http://schemas.microsoft.com/office/powerpoint/2010/main" xmlns="" val="200099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Manfred Seidl, Kursleitung VWA 2014-2015</a:t>
            </a:r>
            <a:endParaRPr lang="de-AT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BD84-21FB-48A4-9183-B9D599ABA452}" type="slidenum">
              <a:rPr lang="de-AT" smtClean="0"/>
              <a:pPr/>
              <a:t>12</a:t>
            </a:fld>
            <a:endParaRPr lang="de-AT"/>
          </a:p>
        </p:txBody>
      </p:sp>
      <p:sp>
        <p:nvSpPr>
          <p:cNvPr id="4" name="Textfeld 3"/>
          <p:cNvSpPr txBox="1"/>
          <p:nvPr/>
        </p:nvSpPr>
        <p:spPr>
          <a:xfrm>
            <a:off x="971600" y="764704"/>
            <a:ext cx="552971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dirty="0" smtClean="0"/>
              <a:t>Bildunterschriften und Zitation:</a:t>
            </a:r>
          </a:p>
          <a:p>
            <a:endParaRPr lang="de-AT" dirty="0"/>
          </a:p>
        </p:txBody>
      </p:sp>
      <p:pic>
        <p:nvPicPr>
          <p:cNvPr id="1026" name="Picture 2" descr="C:\Users\Manfred\Desktop\Fotos\pilnacek im einsat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308" y="1411036"/>
            <a:ext cx="4815828" cy="338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072673" y="5085184"/>
            <a:ext cx="2839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b="1" dirty="0" smtClean="0"/>
              <a:t>Abb. 1: Dominik </a:t>
            </a:r>
            <a:r>
              <a:rPr lang="de-AT" sz="2000" b="1" dirty="0" err="1" smtClean="0"/>
              <a:t>Pilnacek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xmlns="" val="183227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Manfred Seidl, Kursleitung VWA 2014-2015</a:t>
            </a:r>
            <a:endParaRPr lang="de-AT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BD84-21FB-48A4-9183-B9D599ABA452}" type="slidenum">
              <a:rPr lang="de-AT" smtClean="0"/>
              <a:pPr/>
              <a:t>13</a:t>
            </a:fld>
            <a:endParaRPr lang="de-AT"/>
          </a:p>
        </p:txBody>
      </p:sp>
      <p:sp>
        <p:nvSpPr>
          <p:cNvPr id="4" name="Textfeld 3"/>
          <p:cNvSpPr txBox="1"/>
          <p:nvPr/>
        </p:nvSpPr>
        <p:spPr>
          <a:xfrm>
            <a:off x="1259632" y="980728"/>
            <a:ext cx="5681363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u="sng" dirty="0" smtClean="0"/>
              <a:t>Videos und DVDs zitieren:</a:t>
            </a:r>
          </a:p>
          <a:p>
            <a:endParaRPr lang="de-AT" dirty="0"/>
          </a:p>
          <a:p>
            <a:r>
              <a:rPr lang="de-A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SPECHT, Franz (2007) [DVD]: </a:t>
            </a:r>
          </a:p>
          <a:p>
            <a:r>
              <a:rPr lang="de-AT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Planet. </a:t>
            </a:r>
            <a:r>
              <a:rPr lang="de-AT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AT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eutsch für Jugendliche </a:t>
            </a:r>
            <a:r>
              <a:rPr lang="de-A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de-A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Ismaning: </a:t>
            </a:r>
            <a:r>
              <a:rPr lang="de-AT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Hueber</a:t>
            </a:r>
            <a:r>
              <a:rPr lang="de-A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Verlag</a:t>
            </a:r>
            <a:endParaRPr lang="de-A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ilm"/>
          <p:cNvSpPr>
            <a:spLocks noEditPoints="1" noChangeArrowheads="1"/>
          </p:cNvSpPr>
          <p:nvPr/>
        </p:nvSpPr>
        <p:spPr bwMode="auto">
          <a:xfrm>
            <a:off x="3667125" y="3573016"/>
            <a:ext cx="1809750" cy="2304256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4960 w 21600"/>
              <a:gd name="T17" fmla="*/ 8129 h 21600"/>
              <a:gd name="T18" fmla="*/ 17079 w 21600"/>
              <a:gd name="T19" fmla="*/ 13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2620" y="3429000"/>
            <a:ext cx="258982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123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Manfred Seidl, Kursleitung VWA 2014-2015</a:t>
            </a:r>
            <a:endParaRPr lang="de-AT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BD84-21FB-48A4-9183-B9D599ABA452}" type="slidenum">
              <a:rPr lang="de-AT" smtClean="0"/>
              <a:pPr/>
              <a:t>14</a:t>
            </a:fld>
            <a:endParaRPr lang="de-AT"/>
          </a:p>
        </p:txBody>
      </p:sp>
      <p:sp>
        <p:nvSpPr>
          <p:cNvPr id="4" name="Textfeld 3"/>
          <p:cNvSpPr txBox="1"/>
          <p:nvPr/>
        </p:nvSpPr>
        <p:spPr>
          <a:xfrm>
            <a:off x="611560" y="980728"/>
            <a:ext cx="800264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dirty="0"/>
              <a:t>Bei </a:t>
            </a:r>
            <a:r>
              <a:rPr lang="de-AT" sz="3200" b="1" dirty="0" smtClean="0"/>
              <a:t>Filmen (</a:t>
            </a:r>
            <a:r>
              <a:rPr lang="de-AT" sz="3200" b="1" dirty="0" err="1" smtClean="0"/>
              <a:t>Videocasts</a:t>
            </a:r>
            <a:r>
              <a:rPr lang="de-AT" sz="3200" b="1" dirty="0"/>
              <a:t> </a:t>
            </a:r>
            <a:r>
              <a:rPr lang="de-AT" sz="3200" b="1" dirty="0" smtClean="0"/>
              <a:t>usw.), Hörtexten</a:t>
            </a:r>
          </a:p>
          <a:p>
            <a:r>
              <a:rPr lang="de-AT" sz="3200" b="1" dirty="0" smtClean="0"/>
              <a:t>(Radiofeatures usw.) </a:t>
            </a:r>
            <a:r>
              <a:rPr lang="de-AT" sz="3200" dirty="0"/>
              <a:t>gibt man </a:t>
            </a:r>
            <a:endParaRPr lang="de-AT" sz="3200" dirty="0" smtClean="0"/>
          </a:p>
          <a:p>
            <a:r>
              <a:rPr lang="de-AT" sz="3200" dirty="0" smtClean="0"/>
              <a:t>nach </a:t>
            </a:r>
            <a:r>
              <a:rPr lang="de-AT" sz="3200" dirty="0"/>
              <a:t>„</a:t>
            </a:r>
            <a:r>
              <a:rPr lang="de-AT" sz="3200" dirty="0" err="1"/>
              <a:t>TC</a:t>
            </a:r>
            <a:r>
              <a:rPr lang="de-AT" sz="3200" dirty="0"/>
              <a:t>“ (Time Code) </a:t>
            </a:r>
            <a:r>
              <a:rPr lang="de-AT" sz="3200" dirty="0" smtClean="0"/>
              <a:t>die </a:t>
            </a:r>
            <a:r>
              <a:rPr lang="de-AT" sz="3200" dirty="0"/>
              <a:t>genaue Zeitangabe </a:t>
            </a:r>
            <a:r>
              <a:rPr lang="de-AT" sz="3200" dirty="0" smtClean="0"/>
              <a:t>an: </a:t>
            </a:r>
          </a:p>
          <a:p>
            <a:endParaRPr lang="de-AT" sz="3200" dirty="0"/>
          </a:p>
          <a:p>
            <a:r>
              <a:rPr lang="de-AT" sz="3200" u="sng" dirty="0" smtClean="0"/>
              <a:t>Beispiel:</a:t>
            </a:r>
          </a:p>
          <a:p>
            <a:endParaRPr lang="de-AT" sz="3200" u="sng" dirty="0"/>
          </a:p>
          <a:p>
            <a:r>
              <a:rPr lang="de-AT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WAGENHOFER</a:t>
            </a:r>
            <a:r>
              <a:rPr lang="de-A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Erwin (2008)[DVD]: </a:t>
            </a:r>
          </a:p>
          <a:p>
            <a:r>
              <a:rPr lang="de-AT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</a:t>
            </a:r>
            <a:r>
              <a:rPr lang="de-AT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`s </a:t>
            </a:r>
            <a:r>
              <a:rPr lang="de-AT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de-AT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money</a:t>
            </a:r>
            <a:r>
              <a:rPr lang="de-AT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A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Wien: Edition Filmladen</a:t>
            </a:r>
          </a:p>
          <a:p>
            <a:r>
              <a:rPr lang="de-AT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</a:t>
            </a:r>
            <a:r>
              <a:rPr lang="de-A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5:49</a:t>
            </a:r>
            <a:endParaRPr lang="de-A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708921"/>
            <a:ext cx="2863205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2400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Manfred Seidl, Kursleitung VWA 2014-2015</a:t>
            </a:r>
            <a:endParaRPr lang="de-AT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BD84-21FB-48A4-9183-B9D599ABA452}" type="slidenum">
              <a:rPr lang="de-AT" smtClean="0"/>
              <a:pPr/>
              <a:t>15</a:t>
            </a:fld>
            <a:endParaRPr lang="de-AT"/>
          </a:p>
        </p:txBody>
      </p:sp>
      <p:sp>
        <p:nvSpPr>
          <p:cNvPr id="4" name="Textfeld 3"/>
          <p:cNvSpPr txBox="1"/>
          <p:nvPr/>
        </p:nvSpPr>
        <p:spPr>
          <a:xfrm>
            <a:off x="539553" y="836712"/>
            <a:ext cx="842493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sz="2800" b="1" u="sng" dirty="0" smtClean="0"/>
          </a:p>
          <a:p>
            <a:endParaRPr lang="de-AT" sz="2800" b="1" u="sng" dirty="0"/>
          </a:p>
          <a:p>
            <a:r>
              <a:rPr lang="de-AT" sz="3200" b="1" u="sng" dirty="0" smtClean="0"/>
              <a:t>Zeitungen (Tageszeitungen):</a:t>
            </a:r>
          </a:p>
          <a:p>
            <a:endParaRPr lang="de-AT" dirty="0"/>
          </a:p>
          <a:p>
            <a:r>
              <a:rPr lang="de-AT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GAITSCH</a:t>
            </a:r>
            <a:r>
              <a:rPr lang="de-A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Peter: Bildung ist kein </a:t>
            </a:r>
          </a:p>
          <a:p>
            <a:r>
              <a:rPr lang="de-A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Wunschkonzert. In: </a:t>
            </a:r>
            <a:r>
              <a:rPr lang="de-AT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 PRESSE</a:t>
            </a:r>
            <a:r>
              <a:rPr lang="de-A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9.7.2012:</a:t>
            </a:r>
          </a:p>
          <a:p>
            <a:endParaRPr lang="de-AT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AT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URL:http</a:t>
            </a:r>
            <a:r>
              <a:rPr lang="de-AT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//</a:t>
            </a:r>
            <a:r>
              <a:rPr lang="de-AT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diepresse.com</a:t>
            </a:r>
            <a:r>
              <a:rPr lang="de-AT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/</a:t>
            </a:r>
            <a:r>
              <a:rPr lang="de-AT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home</a:t>
            </a:r>
            <a:r>
              <a:rPr lang="de-AT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/</a:t>
            </a:r>
            <a:r>
              <a:rPr lang="de-AT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meinung</a:t>
            </a:r>
            <a:r>
              <a:rPr lang="de-AT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/</a:t>
            </a:r>
            <a:r>
              <a:rPr lang="de-AT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gastkommentar</a:t>
            </a:r>
            <a:r>
              <a:rPr lang="de-AT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/1263340/</a:t>
            </a:r>
            <a:endParaRPr lang="de-AT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A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Bildung-ist –kein-</a:t>
            </a:r>
            <a:r>
              <a:rPr lang="de-AT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Wunschkonzert_Verstehen</a:t>
            </a:r>
            <a:r>
              <a:rPr lang="de-A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-als-Geschehen [ abgerufen am 24.4.2014]</a:t>
            </a:r>
            <a:endParaRPr lang="de-A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1" y="116633"/>
            <a:ext cx="2607278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982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Manfred Seidl, Kursleitung VWA 2014-2015</a:t>
            </a:r>
            <a:endParaRPr lang="de-AT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BD84-21FB-48A4-9183-B9D599ABA452}" type="slidenum">
              <a:rPr lang="de-AT" smtClean="0"/>
              <a:pPr/>
              <a:t>16</a:t>
            </a:fld>
            <a:endParaRPr lang="de-AT"/>
          </a:p>
        </p:txBody>
      </p:sp>
      <p:sp>
        <p:nvSpPr>
          <p:cNvPr id="4" name="Textfeld 3"/>
          <p:cNvSpPr txBox="1"/>
          <p:nvPr/>
        </p:nvSpPr>
        <p:spPr>
          <a:xfrm>
            <a:off x="1115616" y="980728"/>
            <a:ext cx="94474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STRAßMANN</a:t>
            </a:r>
            <a:r>
              <a:rPr lang="de-A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Burkhard: Deutsch light. </a:t>
            </a:r>
          </a:p>
          <a:p>
            <a:r>
              <a:rPr lang="de-A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In: </a:t>
            </a:r>
            <a:r>
              <a:rPr lang="de-AT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 Zeit</a:t>
            </a:r>
            <a:r>
              <a:rPr lang="de-A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30.1.2014, S. 14</a:t>
            </a:r>
            <a:endParaRPr lang="de-A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403648" y="2492896"/>
            <a:ext cx="612068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dirty="0" smtClean="0"/>
              <a:t>E-BOOKS und Zitation</a:t>
            </a:r>
            <a:r>
              <a:rPr lang="de-AT" dirty="0" smtClean="0"/>
              <a:t>:</a:t>
            </a:r>
          </a:p>
          <a:p>
            <a:endParaRPr lang="de-AT" dirty="0" smtClean="0"/>
          </a:p>
          <a:p>
            <a:r>
              <a:rPr lang="de-AT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GRUSCHKA</a:t>
            </a:r>
            <a:r>
              <a:rPr lang="de-A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Andreas (2004): </a:t>
            </a:r>
            <a:r>
              <a:rPr lang="de-AT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Lehren</a:t>
            </a:r>
            <a:r>
              <a:rPr lang="de-A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Stuttgart: Kindle E-Book, Pos. 1324 ff.</a:t>
            </a:r>
            <a:endParaRPr lang="de-A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4166" y="1700808"/>
            <a:ext cx="1830281" cy="196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681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Manfred Seidl, Kursleitung VWA 2014-2015</a:t>
            </a:r>
            <a:endParaRPr lang="de-AT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BD84-21FB-48A4-9183-B9D599ABA452}" type="slidenum">
              <a:rPr lang="de-AT" smtClean="0"/>
              <a:pPr/>
              <a:t>17</a:t>
            </a:fld>
            <a:endParaRPr lang="de-AT"/>
          </a:p>
        </p:txBody>
      </p:sp>
      <p:sp>
        <p:nvSpPr>
          <p:cNvPr id="4" name="Rechteck 3"/>
          <p:cNvSpPr/>
          <p:nvPr/>
        </p:nvSpPr>
        <p:spPr>
          <a:xfrm>
            <a:off x="539552" y="3105835"/>
            <a:ext cx="74888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3600" dirty="0" smtClean="0">
                <a:hlinkClick r:id="rId2"/>
              </a:rPr>
              <a:t>URL: http</a:t>
            </a:r>
            <a:r>
              <a:rPr lang="de-AT" sz="3600" dirty="0">
                <a:hlinkClick r:id="rId2"/>
              </a:rPr>
              <a:t>://</a:t>
            </a:r>
            <a:r>
              <a:rPr lang="de-AT" sz="3600" dirty="0" err="1">
                <a:hlinkClick r:id="rId2"/>
              </a:rPr>
              <a:t>www.wendelinsseiten.info</a:t>
            </a:r>
            <a:r>
              <a:rPr lang="de-AT" sz="3600" dirty="0">
                <a:hlinkClick r:id="rId2"/>
              </a:rPr>
              <a:t>/vom-zitieren</a:t>
            </a:r>
            <a:r>
              <a:rPr lang="de-AT" sz="3600" dirty="0" smtClean="0">
                <a:hlinkClick r:id="rId2"/>
              </a:rPr>
              <a:t>/</a:t>
            </a:r>
            <a:endParaRPr lang="de-AT" sz="3600" dirty="0" smtClean="0"/>
          </a:p>
          <a:p>
            <a:r>
              <a:rPr lang="de-AT" sz="3600" dirty="0" smtClean="0"/>
              <a:t>[abgerufen am 10.2.2015]</a:t>
            </a:r>
          </a:p>
          <a:p>
            <a:endParaRPr lang="de-AT" sz="3600" dirty="0"/>
          </a:p>
        </p:txBody>
      </p:sp>
      <p:sp>
        <p:nvSpPr>
          <p:cNvPr id="5" name="Textfeld 4"/>
          <p:cNvSpPr txBox="1"/>
          <p:nvPr/>
        </p:nvSpPr>
        <p:spPr>
          <a:xfrm>
            <a:off x="1403648" y="1556792"/>
            <a:ext cx="7008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u="sng" dirty="0" smtClean="0"/>
              <a:t>LINK zum ZITIEREN mit MERKBLÄTTERN:</a:t>
            </a:r>
            <a:endParaRPr lang="de-AT" sz="3200" b="1" u="sng" dirty="0"/>
          </a:p>
        </p:txBody>
      </p:sp>
    </p:spTree>
    <p:extLst>
      <p:ext uri="{BB962C8B-B14F-4D97-AF65-F5344CB8AC3E}">
        <p14:creationId xmlns:p14="http://schemas.microsoft.com/office/powerpoint/2010/main" xmlns="" val="401793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Manfred Seidl, Kursleitung VWA 2014-2015</a:t>
            </a:r>
            <a:endParaRPr lang="de-AT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BD84-21FB-48A4-9183-B9D599ABA452}" type="slidenum">
              <a:rPr lang="de-AT" smtClean="0"/>
              <a:pPr/>
              <a:t>18</a:t>
            </a:fld>
            <a:endParaRPr lang="de-AT"/>
          </a:p>
        </p:txBody>
      </p:sp>
      <p:sp>
        <p:nvSpPr>
          <p:cNvPr id="4" name="Textfeld 3"/>
          <p:cNvSpPr txBox="1"/>
          <p:nvPr/>
        </p:nvSpPr>
        <p:spPr>
          <a:xfrm>
            <a:off x="179512" y="188640"/>
            <a:ext cx="1223112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 Literaturverzeichnis:</a:t>
            </a:r>
          </a:p>
          <a:p>
            <a:r>
              <a:rPr lang="de-A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 Laufe Ihrer Suche nach Texten, Informationen und </a:t>
            </a:r>
          </a:p>
          <a:p>
            <a:r>
              <a:rPr lang="de-A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Interpretationen erstellen Sie eine </a:t>
            </a:r>
            <a:r>
              <a:rPr lang="de-A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Literaturliste.</a:t>
            </a:r>
          </a:p>
          <a:p>
            <a:r>
              <a:rPr lang="de-A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der Literaturliste erscheinen die </a:t>
            </a:r>
            <a:r>
              <a:rPr lang="de-A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Verfasser in </a:t>
            </a:r>
          </a:p>
          <a:p>
            <a:r>
              <a:rPr lang="de-A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alphabetischer Folge.</a:t>
            </a:r>
          </a:p>
          <a:p>
            <a:r>
              <a:rPr lang="de-A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Primär- und Sekundärliteratur sollen getrennt ausgewiesen </a:t>
            </a:r>
          </a:p>
          <a:p>
            <a:r>
              <a:rPr lang="de-A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werden.</a:t>
            </a:r>
          </a:p>
          <a:p>
            <a:r>
              <a:rPr lang="de-A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 Literaturverzeichnis  steht im Anhang Ihrer Arbeit.</a:t>
            </a:r>
          </a:p>
          <a:p>
            <a:r>
              <a:rPr lang="de-A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 werden alle Werke aufgeführt, die Sie bei der Bearbeitung </a:t>
            </a:r>
          </a:p>
          <a:p>
            <a:r>
              <a:rPr lang="de-A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Themas </a:t>
            </a:r>
            <a:r>
              <a:rPr lang="de-A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benutzt haben</a:t>
            </a:r>
            <a:r>
              <a:rPr lang="de-A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de-A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Auch Literatur, die Sie nicht zitiert, aber </a:t>
            </a:r>
            <a:r>
              <a:rPr lang="de-A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ausgewertet haben</a:t>
            </a:r>
            <a:r>
              <a:rPr lang="de-A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de-A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wird angegeben.</a:t>
            </a:r>
          </a:p>
          <a:p>
            <a:r>
              <a:rPr lang="de-A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 </a:t>
            </a:r>
            <a:r>
              <a:rPr lang="de-A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ohne geistige Einarbeitung nicht angeben</a:t>
            </a:r>
            <a:r>
              <a:rPr lang="de-A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de-A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810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Manfred Seidl, Kursleitung VWA 2014-2015</a:t>
            </a:r>
            <a:endParaRPr lang="de-AT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BD84-21FB-48A4-9183-B9D599ABA452}" type="slidenum">
              <a:rPr lang="de-AT" smtClean="0"/>
              <a:pPr/>
              <a:t>19</a:t>
            </a:fld>
            <a:endParaRPr lang="de-AT"/>
          </a:p>
        </p:txBody>
      </p:sp>
      <p:sp>
        <p:nvSpPr>
          <p:cNvPr id="4" name="Textfeld 3"/>
          <p:cNvSpPr txBox="1"/>
          <p:nvPr/>
        </p:nvSpPr>
        <p:spPr>
          <a:xfrm>
            <a:off x="611560" y="692696"/>
            <a:ext cx="75608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Literaturverzeichnis (Textquellen):</a:t>
            </a:r>
          </a:p>
          <a:p>
            <a:endParaRPr lang="de-AT" sz="20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A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(mögliche Abfolge-Beispiel):</a:t>
            </a:r>
          </a:p>
          <a:p>
            <a:endParaRPr lang="de-A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A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Primärliteratur</a:t>
            </a:r>
          </a:p>
          <a:p>
            <a:r>
              <a:rPr lang="de-A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Sekundärliteratur</a:t>
            </a:r>
          </a:p>
          <a:p>
            <a:r>
              <a:rPr lang="de-A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Zeitschriften, Zeitungen (Printmedien)</a:t>
            </a:r>
          </a:p>
          <a:p>
            <a:r>
              <a:rPr lang="de-A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E-Books</a:t>
            </a:r>
          </a:p>
          <a:p>
            <a:r>
              <a:rPr lang="de-A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Visuelle Quellen (Filme, Videos, DVDs)</a:t>
            </a:r>
          </a:p>
          <a:p>
            <a:r>
              <a:rPr lang="de-A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Audioquellen (Radiosendungen, Podcasts)</a:t>
            </a:r>
          </a:p>
          <a:p>
            <a:r>
              <a:rPr lang="de-A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Lexika</a:t>
            </a:r>
          </a:p>
          <a:p>
            <a:r>
              <a:rPr lang="de-A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 –Quellen</a:t>
            </a:r>
          </a:p>
          <a:p>
            <a:endParaRPr lang="de-A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AT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Abbildungsverzeichnis</a:t>
            </a:r>
          </a:p>
          <a:p>
            <a:endParaRPr lang="de-AT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AT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Abkürzungsverzeichn</a:t>
            </a:r>
            <a:r>
              <a:rPr lang="de-A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de-A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96752"/>
            <a:ext cx="388843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8239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548680"/>
            <a:ext cx="7153048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b="1" u="sng" dirty="0" smtClean="0"/>
              <a:t>Bücher:</a:t>
            </a:r>
          </a:p>
          <a:p>
            <a:endParaRPr lang="de-A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A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NACHNAME, Vorname(n) (Erscheinungsjahr): </a:t>
            </a:r>
          </a:p>
          <a:p>
            <a:r>
              <a:rPr lang="de-AT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Titel. Untertitel </a:t>
            </a:r>
            <a:r>
              <a:rPr lang="de-A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(ggf. Auflage).</a:t>
            </a:r>
          </a:p>
          <a:p>
            <a:r>
              <a:rPr lang="de-A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Verlagsort: Verlag</a:t>
            </a:r>
            <a:endParaRPr lang="de-A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87624" y="2924944"/>
            <a:ext cx="7330212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AT" sz="3600" b="1" u="sng" dirty="0" smtClean="0"/>
          </a:p>
          <a:p>
            <a:r>
              <a:rPr lang="de-AT" sz="3600" b="1" u="sng" dirty="0" smtClean="0"/>
              <a:t>Beiträge in Büchern (Sammelbänden)</a:t>
            </a:r>
          </a:p>
          <a:p>
            <a:endParaRPr lang="de-A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A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NACHNAME, Vorname(n) (Erscheinungsjahr):</a:t>
            </a:r>
          </a:p>
          <a:p>
            <a:r>
              <a:rPr lang="de-A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Titel. Untertitel. In: Herausgeber (Hrsg.): </a:t>
            </a:r>
            <a:r>
              <a:rPr lang="de-AT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Titel des</a:t>
            </a:r>
          </a:p>
          <a:p>
            <a:r>
              <a:rPr lang="de-AT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Sammelbandes</a:t>
            </a:r>
            <a:r>
              <a:rPr lang="de-A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(Seitenzahlen). Verlagsort: Verlag</a:t>
            </a:r>
            <a:endParaRPr lang="de-A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Manfred Seidl, Kursleitung VWA 2014-2015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BD84-21FB-48A4-9183-B9D599ABA452}" type="slidenum">
              <a:rPr lang="de-AT" smtClean="0"/>
              <a:pPr/>
              <a:t>2</a:t>
            </a:fld>
            <a:endParaRPr lang="de-AT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8640"/>
            <a:ext cx="237626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1763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Manfred Seidl, Kursleitung VWA 2014-2015</a:t>
            </a:r>
            <a:endParaRPr lang="de-AT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BD84-21FB-48A4-9183-B9D599ABA452}" type="slidenum">
              <a:rPr lang="de-AT" smtClean="0"/>
              <a:pPr/>
              <a:t>20</a:t>
            </a:fld>
            <a:endParaRPr lang="de-AT"/>
          </a:p>
        </p:txBody>
      </p:sp>
      <p:sp>
        <p:nvSpPr>
          <p:cNvPr id="4" name="Textfeld 3"/>
          <p:cNvSpPr txBox="1"/>
          <p:nvPr/>
        </p:nvSpPr>
        <p:spPr>
          <a:xfrm>
            <a:off x="1259632" y="836712"/>
            <a:ext cx="727280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Literaturverwaltungssoftware für die </a:t>
            </a:r>
            <a:r>
              <a:rPr lang="de-AT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VWA</a:t>
            </a:r>
            <a:r>
              <a:rPr lang="de-AT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de-A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Auf allen </a:t>
            </a:r>
            <a:r>
              <a:rPr lang="de-A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ÖGP</a:t>
            </a:r>
            <a:r>
              <a:rPr lang="de-A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Rechnern ist aktuell eine brauchbare </a:t>
            </a:r>
            <a:r>
              <a:rPr lang="de-A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VWA</a:t>
            </a:r>
            <a:r>
              <a:rPr lang="de-A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Literaturverwaltungssoftware installiert.</a:t>
            </a:r>
          </a:p>
          <a:p>
            <a:endParaRPr lang="de-A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AT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de-AT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www.zotero.org</a:t>
            </a:r>
            <a:r>
              <a:rPr lang="de-AT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de-A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A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A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Diese Software hilft beim Recherchieren, Sammeln und Organisieren von Quellen.</a:t>
            </a:r>
          </a:p>
          <a:p>
            <a:r>
              <a:rPr lang="de-A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Plugins</a:t>
            </a:r>
            <a:r>
              <a:rPr lang="de-A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für Word und </a:t>
            </a:r>
            <a:r>
              <a:rPr lang="de-A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OpenOffice</a:t>
            </a:r>
            <a:r>
              <a:rPr lang="de-A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erlauben die direkte Integration in die Textverarbeitung. Zitate werden automatisiert und Literaturverzeichnisse können erleichtert erstellt werden.</a:t>
            </a:r>
          </a:p>
          <a:p>
            <a:r>
              <a:rPr lang="de-AT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</a:t>
            </a:r>
            <a:r>
              <a:rPr lang="de-A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(für Handyrecherchen gut geeignet):</a:t>
            </a:r>
          </a:p>
          <a:p>
            <a:r>
              <a:rPr lang="de-AT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de-AT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www.mendeley.com</a:t>
            </a:r>
            <a:r>
              <a:rPr lang="de-AT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de-A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xmlns="" val="117632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Manfred Seidl, Kursleitung VWA 2014-2015</a:t>
            </a:r>
            <a:endParaRPr lang="de-AT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BD84-21FB-48A4-9183-B9D599ABA452}" type="slidenum">
              <a:rPr lang="de-AT" smtClean="0"/>
              <a:pPr/>
              <a:t>21</a:t>
            </a:fld>
            <a:endParaRPr lang="de-AT"/>
          </a:p>
        </p:txBody>
      </p:sp>
      <p:sp>
        <p:nvSpPr>
          <p:cNvPr id="4" name="Textfeld 3"/>
          <p:cNvSpPr txBox="1"/>
          <p:nvPr/>
        </p:nvSpPr>
        <p:spPr>
          <a:xfrm>
            <a:off x="1048508" y="2060848"/>
            <a:ext cx="712879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VIEL ERFOLG BEI DER </a:t>
            </a:r>
            <a:r>
              <a:rPr lang="de-AT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VWA</a:t>
            </a:r>
            <a:r>
              <a:rPr lang="de-AT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</a:p>
          <a:p>
            <a:endParaRPr lang="de-AT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A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A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A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Mag. Manfred Seidl</a:t>
            </a:r>
          </a:p>
          <a:p>
            <a:r>
              <a:rPr lang="de-A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9.2.2015</a:t>
            </a:r>
          </a:p>
          <a:p>
            <a:r>
              <a:rPr lang="de-A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</a:t>
            </a:r>
            <a:endParaRPr lang="de-A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67000"/>
            <a:ext cx="1728192" cy="25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ComplexWebServer\http_docs\beta.oegp\corporate design\logo - final\header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3362" y="877363"/>
            <a:ext cx="6137275" cy="1327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9889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Manfred Seidl, Kursleitung VWA 2014-2015</a:t>
            </a:r>
            <a:endParaRPr lang="de-AT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BD84-21FB-48A4-9183-B9D599ABA452}" type="slidenum">
              <a:rPr lang="de-AT" smtClean="0"/>
              <a:pPr/>
              <a:t>3</a:t>
            </a:fld>
            <a:endParaRPr lang="de-AT"/>
          </a:p>
        </p:txBody>
      </p:sp>
      <p:sp>
        <p:nvSpPr>
          <p:cNvPr id="4" name="Textfeld 3"/>
          <p:cNvSpPr txBox="1"/>
          <p:nvPr/>
        </p:nvSpPr>
        <p:spPr>
          <a:xfrm>
            <a:off x="1043608" y="1196752"/>
            <a:ext cx="7568097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 smtClean="0"/>
              <a:t>Bis zu drei Verfasser werden komplett </a:t>
            </a:r>
          </a:p>
          <a:p>
            <a:r>
              <a:rPr lang="de-AT" sz="3200" dirty="0" smtClean="0"/>
              <a:t>ausgeschrieben, bei mehr</a:t>
            </a:r>
          </a:p>
          <a:p>
            <a:r>
              <a:rPr lang="de-AT" sz="3200" dirty="0"/>
              <a:t>a</a:t>
            </a:r>
            <a:r>
              <a:rPr lang="de-AT" sz="3200" dirty="0" smtClean="0"/>
              <a:t>ls drei wird nur die bzw. der erste genannt, </a:t>
            </a:r>
          </a:p>
          <a:p>
            <a:r>
              <a:rPr lang="de-AT" sz="3200" dirty="0" smtClean="0"/>
              <a:t>dann: „ u.a.“</a:t>
            </a:r>
          </a:p>
          <a:p>
            <a:endParaRPr lang="de-AT" sz="3200" dirty="0"/>
          </a:p>
          <a:p>
            <a:r>
              <a:rPr lang="de-AT" sz="3200" u="sng" dirty="0" smtClean="0"/>
              <a:t>Beispiel:</a:t>
            </a:r>
          </a:p>
          <a:p>
            <a:r>
              <a:rPr lang="de-A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HUBER, Max u.a.(2010): </a:t>
            </a:r>
            <a:r>
              <a:rPr lang="de-AT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Rosenzucht. </a:t>
            </a:r>
          </a:p>
          <a:p>
            <a:r>
              <a:rPr lang="de-AT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(2. Auflage) </a:t>
            </a:r>
            <a:r>
              <a:rPr lang="de-A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Wien: Käferverlag</a:t>
            </a:r>
            <a:endParaRPr lang="de-A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857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Manfred Seidl, Kursleitung VWA 2014-2015</a:t>
            </a:r>
            <a:endParaRPr lang="de-AT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BD84-21FB-48A4-9183-B9D599ABA452}" type="slidenum">
              <a:rPr lang="de-AT" smtClean="0"/>
              <a:pPr/>
              <a:t>4</a:t>
            </a:fld>
            <a:endParaRPr lang="de-AT"/>
          </a:p>
        </p:txBody>
      </p:sp>
      <p:sp>
        <p:nvSpPr>
          <p:cNvPr id="4" name="Textfeld 3"/>
          <p:cNvSpPr txBox="1"/>
          <p:nvPr/>
        </p:nvSpPr>
        <p:spPr>
          <a:xfrm>
            <a:off x="971600" y="908720"/>
            <a:ext cx="8085227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 smtClean="0"/>
              <a:t>Zieht sich ein Zitat (wörtlich oder sinngemäß) </a:t>
            </a:r>
          </a:p>
          <a:p>
            <a:r>
              <a:rPr lang="de-AT" sz="3200" dirty="0" smtClean="0"/>
              <a:t>über mehr als eine Seite, so ist nach der Seiten-</a:t>
            </a:r>
          </a:p>
          <a:p>
            <a:r>
              <a:rPr lang="de-AT" sz="3200" dirty="0" err="1" smtClean="0"/>
              <a:t>angabe</a:t>
            </a:r>
            <a:r>
              <a:rPr lang="de-AT" sz="3200" dirty="0" smtClean="0"/>
              <a:t> „f.“ bzw. bei mehreren </a:t>
            </a:r>
            <a:r>
              <a:rPr lang="de-AT" sz="3200" dirty="0"/>
              <a:t>S</a:t>
            </a:r>
            <a:r>
              <a:rPr lang="de-AT" sz="3200" dirty="0" smtClean="0"/>
              <a:t>eiten „ff.“</a:t>
            </a:r>
          </a:p>
          <a:p>
            <a:r>
              <a:rPr lang="de-AT" sz="3200" dirty="0"/>
              <a:t>e</a:t>
            </a:r>
            <a:r>
              <a:rPr lang="de-AT" sz="3200" dirty="0" smtClean="0"/>
              <a:t>inzufügen.</a:t>
            </a:r>
          </a:p>
          <a:p>
            <a:endParaRPr lang="de-AT" dirty="0"/>
          </a:p>
          <a:p>
            <a:r>
              <a:rPr lang="de-AT" sz="3200" u="sng" dirty="0" smtClean="0"/>
              <a:t>Beispiel:</a:t>
            </a:r>
          </a:p>
          <a:p>
            <a:endParaRPr lang="de-AT" sz="3200" u="sng" dirty="0" smtClean="0"/>
          </a:p>
          <a:p>
            <a:r>
              <a:rPr lang="de-A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HUBER, Max (2010): </a:t>
            </a:r>
            <a:r>
              <a:rPr lang="de-AT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Lauftraining. </a:t>
            </a:r>
          </a:p>
          <a:p>
            <a:r>
              <a:rPr lang="de-AT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Wien:Löcker</a:t>
            </a:r>
            <a:r>
              <a:rPr lang="de-A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S. 10 f.</a:t>
            </a:r>
            <a:endParaRPr lang="de-A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203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Manfred Seidl, Kursleitung VWA 2014-2015</a:t>
            </a:r>
            <a:endParaRPr lang="de-AT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BD84-21FB-48A4-9183-B9D599ABA452}" type="slidenum">
              <a:rPr lang="de-AT" smtClean="0"/>
              <a:pPr/>
              <a:t>5</a:t>
            </a:fld>
            <a:endParaRPr lang="de-AT"/>
          </a:p>
        </p:txBody>
      </p:sp>
      <p:sp>
        <p:nvSpPr>
          <p:cNvPr id="5" name="Textfeld 4"/>
          <p:cNvSpPr txBox="1"/>
          <p:nvPr/>
        </p:nvSpPr>
        <p:spPr>
          <a:xfrm>
            <a:off x="1403648" y="1196752"/>
            <a:ext cx="782515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u="sng" dirty="0" smtClean="0"/>
              <a:t>Beispiel:</a:t>
            </a:r>
          </a:p>
          <a:p>
            <a:endParaRPr lang="de-AT" dirty="0"/>
          </a:p>
          <a:p>
            <a:r>
              <a:rPr lang="de-A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MEIER, Hubert (2009): </a:t>
            </a:r>
            <a:r>
              <a:rPr lang="de-AT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Theorie des Segelns</a:t>
            </a:r>
            <a:r>
              <a:rPr lang="de-A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r>
              <a:rPr lang="de-A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Kiel: Windbauch-Verlag, S. 20 ff.</a:t>
            </a:r>
            <a:endParaRPr lang="de-A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387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Manfred Seidl, Kursleitung VWA 2014-2015</a:t>
            </a:r>
            <a:endParaRPr lang="de-AT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BD84-21FB-48A4-9183-B9D599ABA452}" type="slidenum">
              <a:rPr lang="de-AT" smtClean="0"/>
              <a:pPr/>
              <a:t>6</a:t>
            </a:fld>
            <a:endParaRPr lang="de-AT"/>
          </a:p>
        </p:txBody>
      </p:sp>
      <p:sp>
        <p:nvSpPr>
          <p:cNvPr id="4" name="Textfeld 3"/>
          <p:cNvSpPr txBox="1"/>
          <p:nvPr/>
        </p:nvSpPr>
        <p:spPr>
          <a:xfrm>
            <a:off x="467544" y="1052736"/>
            <a:ext cx="792088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 smtClean="0"/>
              <a:t>Wird eine Quelle mehrfach zitiert, so genügt ab dem</a:t>
            </a:r>
          </a:p>
          <a:p>
            <a:r>
              <a:rPr lang="de-AT" sz="2800" dirty="0"/>
              <a:t>z</a:t>
            </a:r>
            <a:r>
              <a:rPr lang="de-AT" sz="2800" dirty="0" smtClean="0"/>
              <a:t>weiten Mal die Nennung des Verfassers mit dem</a:t>
            </a:r>
          </a:p>
          <a:p>
            <a:r>
              <a:rPr lang="de-AT" sz="2800" dirty="0" smtClean="0"/>
              <a:t>Hinweis „a.a.O.“ (am angeführten Ort) </a:t>
            </a:r>
          </a:p>
          <a:p>
            <a:r>
              <a:rPr lang="de-AT" sz="2800" dirty="0" smtClean="0"/>
              <a:t>und der Seitenangabe.</a:t>
            </a:r>
          </a:p>
          <a:p>
            <a:endParaRPr lang="de-AT" sz="2800" dirty="0"/>
          </a:p>
          <a:p>
            <a:r>
              <a:rPr lang="de-AT" sz="3200" u="sng" dirty="0" smtClean="0"/>
              <a:t>Beispiel:</a:t>
            </a:r>
          </a:p>
          <a:p>
            <a:r>
              <a:rPr lang="de-AT" sz="3200" dirty="0" smtClean="0"/>
              <a:t>HUBER, Heinz (a.a.O.), S. 14</a:t>
            </a:r>
            <a:endParaRPr lang="de-AT" sz="3200" dirty="0"/>
          </a:p>
        </p:txBody>
      </p:sp>
    </p:spTree>
    <p:extLst>
      <p:ext uri="{BB962C8B-B14F-4D97-AF65-F5344CB8AC3E}">
        <p14:creationId xmlns:p14="http://schemas.microsoft.com/office/powerpoint/2010/main" xmlns="" val="256620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115616" y="620688"/>
            <a:ext cx="7879016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b="1" u="sng" dirty="0" smtClean="0"/>
              <a:t>Zeitschriften:</a:t>
            </a:r>
          </a:p>
          <a:p>
            <a:r>
              <a:rPr lang="de-AT" sz="2800" b="1" u="sng" dirty="0"/>
              <a:t>m</a:t>
            </a:r>
            <a:r>
              <a:rPr lang="de-AT" sz="2800" b="1" u="sng" dirty="0" smtClean="0"/>
              <a:t>it Jahrgangs-/Bandpaginierung</a:t>
            </a:r>
          </a:p>
          <a:p>
            <a:endParaRPr lang="de-AT" dirty="0"/>
          </a:p>
          <a:p>
            <a:r>
              <a:rPr lang="de-A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NACHNAME, Vorname (Erscheinungsjahr):Titel. </a:t>
            </a:r>
          </a:p>
          <a:p>
            <a:r>
              <a:rPr lang="de-AT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 der Zeitschrift</a:t>
            </a:r>
            <a:r>
              <a:rPr lang="de-A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Jahrgang,</a:t>
            </a:r>
          </a:p>
          <a:p>
            <a:r>
              <a:rPr lang="de-A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Seitenangaben</a:t>
            </a:r>
          </a:p>
          <a:p>
            <a:endParaRPr lang="de-AT" sz="2800" dirty="0"/>
          </a:p>
          <a:p>
            <a:r>
              <a:rPr lang="de-AT" sz="2800" b="1" u="sng" dirty="0"/>
              <a:t>m</a:t>
            </a:r>
            <a:r>
              <a:rPr lang="de-AT" sz="2800" b="1" u="sng" dirty="0" smtClean="0"/>
              <a:t>it heftweiser Paginierung</a:t>
            </a:r>
          </a:p>
          <a:p>
            <a:endParaRPr lang="de-AT" sz="2800" b="1" u="sng" dirty="0"/>
          </a:p>
          <a:p>
            <a:r>
              <a:rPr lang="de-A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NACHNAME, Vorname </a:t>
            </a:r>
            <a:r>
              <a:rPr lang="de-A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A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Erscheinungsjahr): Titel.</a:t>
            </a:r>
          </a:p>
          <a:p>
            <a:r>
              <a:rPr lang="de-AT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 der Zeitschrift</a:t>
            </a:r>
            <a:r>
              <a:rPr lang="de-A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Jahrgang (Heft), Seitenangaben</a:t>
            </a:r>
            <a:endParaRPr lang="de-A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Manfred Seidl, Kursleitung VWA 2014-2015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BD84-21FB-48A4-9183-B9D599ABA452}" type="slidenum">
              <a:rPr lang="de-AT" smtClean="0"/>
              <a:pPr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20135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67544" y="764704"/>
            <a:ext cx="77291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Themenhefte von Zeitschriften:</a:t>
            </a:r>
          </a:p>
          <a:p>
            <a:endParaRPr lang="de-AT" dirty="0"/>
          </a:p>
          <a:p>
            <a:r>
              <a:rPr lang="de-A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NACHNAME, Vorname (Erscheinungsjahr): </a:t>
            </a:r>
          </a:p>
          <a:p>
            <a:r>
              <a:rPr lang="de-A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Titel [Themenheft]. </a:t>
            </a:r>
            <a:r>
              <a:rPr lang="de-AT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de-A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de-A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AT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 Zeitschrift </a:t>
            </a:r>
            <a:r>
              <a:rPr lang="de-A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Jahrgang (Heft)</a:t>
            </a:r>
          </a:p>
          <a:p>
            <a:endParaRPr lang="de-AT" dirty="0"/>
          </a:p>
          <a:p>
            <a:r>
              <a:rPr lang="de-AT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Forschungsberichte und Dissertationen:</a:t>
            </a:r>
          </a:p>
          <a:p>
            <a:endParaRPr lang="de-A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A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NACHNAME, Vorname (n) (Erscheinungsjahr):</a:t>
            </a:r>
          </a:p>
          <a:p>
            <a:r>
              <a:rPr lang="de-AT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Titel. Untertitel </a:t>
            </a:r>
            <a:r>
              <a:rPr lang="de-A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(ggf. Reihe).</a:t>
            </a:r>
          </a:p>
          <a:p>
            <a:r>
              <a:rPr lang="de-A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Ort: Hochschule, ggf. Institut</a:t>
            </a:r>
            <a:endParaRPr lang="de-A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Manfred Seidl, Kursleitung VWA 2014-2015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BD84-21FB-48A4-9183-B9D599ABA452}" type="slidenum">
              <a:rPr lang="de-AT" smtClean="0"/>
              <a:pPr/>
              <a:t>8</a:t>
            </a:fld>
            <a:endParaRPr lang="de-A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89235"/>
            <a:ext cx="2016224" cy="282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872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3528" y="692696"/>
            <a:ext cx="87129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u="sng" dirty="0" smtClean="0">
                <a:cs typeface="Times New Roman" panose="02020603050405020304" pitchFamily="18" charset="0"/>
              </a:rPr>
              <a:t>Angaben von Lexika, Enzyklopädien </a:t>
            </a:r>
            <a:r>
              <a:rPr lang="de-AT" sz="2800" b="1" u="sng" dirty="0" err="1" smtClean="0">
                <a:cs typeface="Times New Roman" panose="02020603050405020304" pitchFamily="18" charset="0"/>
              </a:rPr>
              <a:t>u.Ä.</a:t>
            </a:r>
            <a:r>
              <a:rPr lang="de-AT" sz="2800" b="1" u="sng" dirty="0" smtClean="0">
                <a:cs typeface="Times New Roman" panose="02020603050405020304" pitchFamily="18" charset="0"/>
              </a:rPr>
              <a:t>:</a:t>
            </a:r>
          </a:p>
          <a:p>
            <a:endParaRPr lang="de-A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A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BROCKHAUS (2006): </a:t>
            </a:r>
            <a:r>
              <a:rPr lang="de-AT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Enzyklopädie in dreißig Bänden. </a:t>
            </a:r>
          </a:p>
          <a:p>
            <a:r>
              <a:rPr lang="de-A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 5 (21., völlig neu bearbeitete Auflage). Leipzig: Brockhaus</a:t>
            </a:r>
            <a:endParaRPr lang="de-A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Manfred Seidl, Kursleitung VWA 2014-2015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BD84-21FB-48A4-9183-B9D599ABA452}" type="slidenum">
              <a:rPr lang="de-AT" smtClean="0"/>
              <a:pPr/>
              <a:t>9</a:t>
            </a:fld>
            <a:endParaRPr lang="de-A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5413" y="2852936"/>
            <a:ext cx="6353175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4651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947</Words>
  <Application>Microsoft Office PowerPoint</Application>
  <PresentationFormat>Bildschirmpräsentation (4:3)</PresentationFormat>
  <Paragraphs>213</Paragraphs>
  <Slides>21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Larissa</vt:lpstr>
      <vt:lpstr>  Vorwissenschaftliche Arbeit (VWA)  PPT ZITIERSTIL:  Deutsche ZITATION I (Quellen) 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ZITATION ÖGP</dc:title>
  <dc:creator>Manfred</dc:creator>
  <cp:lastModifiedBy>manfred.seidl</cp:lastModifiedBy>
  <cp:revision>26</cp:revision>
  <dcterms:created xsi:type="dcterms:W3CDTF">2015-01-28T09:13:09Z</dcterms:created>
  <dcterms:modified xsi:type="dcterms:W3CDTF">2015-02-11T09:13:18Z</dcterms:modified>
</cp:coreProperties>
</file>